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Inter Bold" charset="1" panose="020B0802030000000004"/>
      <p:regular r:id="rId22"/>
    </p:embeddedFont>
    <p:embeddedFont>
      <p:font typeface="Canva Sans Bold" charset="1" panose="020B0803030501040103"/>
      <p:regular r:id="rId23"/>
    </p:embeddedFont>
    <p:embeddedFont>
      <p:font typeface="Canva Sans" charset="1" panose="020B0503030501040103"/>
      <p:regular r:id="rId24"/>
    </p:embeddedFont>
    <p:embeddedFont>
      <p:font typeface="Open Sans" charset="1" panose="00000000000000000000"/>
      <p:regular r:id="rId25"/>
    </p:embeddedFont>
    <p:embeddedFont>
      <p:font typeface="Open Sans Bold" charset="1" panose="00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844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93116" y="545903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598872" y="346350"/>
            <a:ext cx="326225" cy="336000"/>
          </a:xfrm>
          <a:custGeom>
            <a:avLst/>
            <a:gdLst/>
            <a:ahLst/>
            <a:cxnLst/>
            <a:rect r="r" b="b" t="t" l="l"/>
            <a:pathLst>
              <a:path h="336000" w="326225">
                <a:moveTo>
                  <a:pt x="0" y="0"/>
                </a:moveTo>
                <a:lnTo>
                  <a:pt x="326225" y="0"/>
                </a:lnTo>
                <a:lnTo>
                  <a:pt x="326225" y="336000"/>
                </a:lnTo>
                <a:lnTo>
                  <a:pt x="0" y="336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25097" y="3107678"/>
            <a:ext cx="8740178" cy="2035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07"/>
              </a:lnSpc>
            </a:pPr>
            <a:r>
              <a:rPr lang="en-US" b="true" sz="4739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AI-BASED STRUCTURAL HEALTH MONITORING (SHM) IN CIVIL ENGINEERING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25097" y="5931936"/>
            <a:ext cx="6019897" cy="1812369"/>
            <a:chOff x="0" y="0"/>
            <a:chExt cx="1362402" cy="41016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62402" cy="410169"/>
            </a:xfrm>
            <a:custGeom>
              <a:avLst/>
              <a:gdLst/>
              <a:ahLst/>
              <a:cxnLst/>
              <a:rect r="r" b="b" t="t" l="l"/>
              <a:pathLst>
                <a:path h="410169" w="1362402">
                  <a:moveTo>
                    <a:pt x="0" y="0"/>
                  </a:moveTo>
                  <a:lnTo>
                    <a:pt x="1362402" y="0"/>
                  </a:lnTo>
                  <a:lnTo>
                    <a:pt x="1362402" y="410169"/>
                  </a:lnTo>
                  <a:lnTo>
                    <a:pt x="0" y="410169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362402" cy="4482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799"/>
                </a:lnSpc>
              </a:pPr>
              <a:r>
                <a:rPr lang="en-US" sz="1999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</a:t>
              </a:r>
              <a:r>
                <a:rPr lang="en-US" sz="1999" b="true">
                  <a:solidFill>
                    <a:srgbClr val="1F202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       </a:t>
              </a:r>
              <a:r>
                <a:rPr lang="en-US" sz="1999">
                  <a:solidFill>
                    <a:srgbClr val="1F202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1999" b="true">
                  <a:solidFill>
                    <a:srgbClr val="1F202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Presented by</a:t>
              </a:r>
              <a:r>
                <a:rPr lang="en-US" sz="1999">
                  <a:solidFill>
                    <a:srgbClr val="1F202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: </a:t>
              </a:r>
            </a:p>
            <a:p>
              <a:pPr algn="l">
                <a:lnSpc>
                  <a:spcPts val="2659"/>
                </a:lnSpc>
              </a:pPr>
              <a:r>
                <a:rPr lang="en-US" sz="1899">
                  <a:solidFill>
                    <a:srgbClr val="1F202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Dhanush Prabhu</a:t>
              </a:r>
            </a:p>
            <a:p>
              <a:pPr algn="l">
                <a:lnSpc>
                  <a:spcPts val="2659"/>
                </a:lnSpc>
              </a:pPr>
              <a:r>
                <a:rPr lang="en-US" sz="1899">
                  <a:solidFill>
                    <a:srgbClr val="1F202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221CV119</a:t>
              </a:r>
            </a:p>
            <a:p>
              <a:pPr algn="l">
                <a:lnSpc>
                  <a:spcPts val="2659"/>
                </a:lnSpc>
              </a:pPr>
              <a:r>
                <a:rPr lang="en-US" sz="1899">
                  <a:solidFill>
                    <a:srgbClr val="1F202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                 Department of Civil Engineering, NITK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5097" y="8534880"/>
            <a:ext cx="819444" cy="47625"/>
            <a:chOff x="0" y="0"/>
            <a:chExt cx="185454" cy="1077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85454" cy="10778"/>
            </a:xfrm>
            <a:custGeom>
              <a:avLst/>
              <a:gdLst/>
              <a:ahLst/>
              <a:cxnLst/>
              <a:rect r="r" b="b" t="t" l="l"/>
              <a:pathLst>
                <a:path h="10778" w="185454">
                  <a:moveTo>
                    <a:pt x="0" y="0"/>
                  </a:moveTo>
                  <a:lnTo>
                    <a:pt x="185454" y="0"/>
                  </a:lnTo>
                  <a:lnTo>
                    <a:pt x="185454" y="10778"/>
                  </a:lnTo>
                  <a:lnTo>
                    <a:pt x="0" y="1077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85454" cy="48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72576" y="1845117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Case Study – Tokyo Skytree Monitoring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3933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AI-based SHM system in Tokyo Skytree used accelerometers and sensors to monitor structural response to wind and seismic events.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Real-time vibration monitoring allowed detection of oscillation patterns and ensured public safety in a high-rise environment.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Enabled prompt decision-making and efficient maintenance based on live sensor feedback.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72576" y="1845117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Advantages of AI-Based SHM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3933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Early Fault Detection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High Accuracy and Reduced Human Error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Predictive Maintenance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Cost Savings Over Time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Real-time Monitoring and Alerts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Improved Public Safety and Risk Management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9787781" y="1181100"/>
            <a:ext cx="8652619" cy="5543087"/>
            <a:chOff x="0" y="0"/>
            <a:chExt cx="11536825" cy="739078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7491799" y="9560276"/>
            <a:ext cx="442780" cy="560549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4584"/>
              </a:lnSpc>
              <a:spcBef>
                <a:spcPct val="0"/>
              </a:spcBef>
            </a:pPr>
            <a:r>
              <a:rPr lang="en-US" sz="3274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26233" y="2447584"/>
            <a:ext cx="7938825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Challenges and Limitations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90693"/>
            <a:ext cx="9348179" cy="4022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High initial cost of sensors and systems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Need for skilled AI professionals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Issues with data overload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Sensor reliability and environmental resilience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Model generalization across diverse structures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Privacy and ethical concerns</a:t>
            </a:r>
          </a:p>
          <a:p>
            <a:pPr algn="l">
              <a:lnSpc>
                <a:spcPts val="2924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9787781" y="1181100"/>
            <a:ext cx="8652619" cy="5543087"/>
            <a:chOff x="0" y="0"/>
            <a:chExt cx="11536825" cy="739078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26233" y="2447584"/>
            <a:ext cx="7938825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Future Prospects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90693"/>
            <a:ext cx="9348179" cy="4022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Digital Twins of real-time structures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5G and Edge AI integration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Self-healing Smart Materials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Autonomous Drones and Robots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Blockchain for Data Security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AI-guided Sustainable Design</a:t>
            </a:r>
          </a:p>
          <a:p>
            <a:pPr algn="l">
              <a:lnSpc>
                <a:spcPts val="2924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9787781" y="1181100"/>
            <a:ext cx="8652619" cy="5543087"/>
            <a:chOff x="0" y="0"/>
            <a:chExt cx="11536825" cy="739078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26233" y="2447584"/>
            <a:ext cx="7938825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90693"/>
            <a:ext cx="9348179" cy="4022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is revolutionizing SHM, enabling smart, safe, and sustainable infrastructure.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integration of AI and IoT provides proactive monitoring, reducing risks and costs.</a:t>
            </a:r>
          </a:p>
          <a:p>
            <a:pPr algn="l" marL="451059" indent="-225530" lvl="1">
              <a:lnSpc>
                <a:spcPts val="4784"/>
              </a:lnSpc>
              <a:buFont typeface="Arial"/>
              <a:buChar char="•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Continued research will refine models, improve adaptability, and expand use cases.</a:t>
            </a:r>
          </a:p>
          <a:p>
            <a:pPr algn="l">
              <a:lnSpc>
                <a:spcPts val="2924"/>
              </a:lnSpc>
              <a:spcBef>
                <a:spcPct val="0"/>
              </a:spcBef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9787781" y="1181100"/>
            <a:ext cx="8652619" cy="5543087"/>
            <a:chOff x="0" y="0"/>
            <a:chExt cx="11536825" cy="739078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287202" y="2903505"/>
            <a:ext cx="9348179" cy="5221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Mdpi.com – "AI and IoT in Structural Health Monitoring: A Review"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Constructionworld.in – "IIT Mandi Develops AI Model for Bridge Monitoring"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ResearchGate – "Application of Deep Learning in Structural Defect Detection"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NCBI – "Smart Cities and AI-Based Infrastructure Monitoring"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IEEE Xplore – "AI in Civil Engineering: Structural Applications and Trends"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Elsevier – "Recent Developments in Sensor Integration for AI-Enabled SHM"</a:t>
            </a:r>
          </a:p>
          <a:p>
            <a:pPr algn="l" marL="451058" indent="-225529" lvl="1">
              <a:lnSpc>
                <a:spcPts val="3468"/>
              </a:lnSpc>
              <a:buAutoNum type="arabicPeriod" startAt="1"/>
            </a:pPr>
            <a:r>
              <a:rPr lang="en-US" sz="208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Springer – "Digital Twins and AI for Smart Construction"</a:t>
            </a:r>
          </a:p>
          <a:p>
            <a:pPr algn="l">
              <a:lnSpc>
                <a:spcPts val="3468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9787781" y="1181100"/>
            <a:ext cx="8652619" cy="5543087"/>
            <a:chOff x="0" y="0"/>
            <a:chExt cx="11536825" cy="7390782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sp>
        <p:nvSpPr>
          <p:cNvPr name="TextBox 12" id="12"/>
          <p:cNvSpPr txBox="true"/>
          <p:nvPr/>
        </p:nvSpPr>
        <p:spPr>
          <a:xfrm rot="0">
            <a:off x="287202" y="2020689"/>
            <a:ext cx="7938825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References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545903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143527" y="8339714"/>
            <a:ext cx="144473" cy="918586"/>
            <a:chOff x="0" y="0"/>
            <a:chExt cx="38051" cy="24193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051" cy="241932"/>
            </a:xfrm>
            <a:custGeom>
              <a:avLst/>
              <a:gdLst/>
              <a:ahLst/>
              <a:cxnLst/>
              <a:rect r="r" b="b" t="t" l="l"/>
              <a:pathLst>
                <a:path h="241932" w="38051">
                  <a:moveTo>
                    <a:pt x="0" y="0"/>
                  </a:moveTo>
                  <a:lnTo>
                    <a:pt x="38051" y="0"/>
                  </a:lnTo>
                  <a:lnTo>
                    <a:pt x="38051" y="241932"/>
                  </a:lnTo>
                  <a:lnTo>
                    <a:pt x="0" y="241932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8051" cy="280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13469" y="217686"/>
            <a:ext cx="17730058" cy="10069314"/>
            <a:chOff x="0" y="0"/>
            <a:chExt cx="23640078" cy="13425752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0" t="7137" r="0" b="7137"/>
            <a:stretch>
              <a:fillRect/>
            </a:stretch>
          </p:blipFill>
          <p:spPr>
            <a:xfrm flipH="false" flipV="false">
              <a:off x="0" y="0"/>
              <a:ext cx="23640078" cy="13425752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3833866" y="6499519"/>
            <a:ext cx="10620269" cy="3787481"/>
            <a:chOff x="0" y="0"/>
            <a:chExt cx="2097831" cy="74814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97831" cy="748144"/>
            </a:xfrm>
            <a:custGeom>
              <a:avLst/>
              <a:gdLst/>
              <a:ahLst/>
              <a:cxnLst/>
              <a:rect r="r" b="b" t="t" l="l"/>
              <a:pathLst>
                <a:path h="748144" w="2097831">
                  <a:moveTo>
                    <a:pt x="0" y="0"/>
                  </a:moveTo>
                  <a:lnTo>
                    <a:pt x="2097831" y="0"/>
                  </a:lnTo>
                  <a:lnTo>
                    <a:pt x="2097831" y="748144"/>
                  </a:lnTo>
                  <a:lnTo>
                    <a:pt x="0" y="748144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097831" cy="786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4221377" y="7191635"/>
            <a:ext cx="9845246" cy="1673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85"/>
              </a:lnSpc>
            </a:pPr>
            <a:r>
              <a:rPr lang="en-US" b="true" sz="11594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143527" y="8339714"/>
            <a:ext cx="144473" cy="918586"/>
            <a:chOff x="0" y="0"/>
            <a:chExt cx="38051" cy="2419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051" cy="241932"/>
            </a:xfrm>
            <a:custGeom>
              <a:avLst/>
              <a:gdLst/>
              <a:ahLst/>
              <a:cxnLst/>
              <a:rect r="r" b="b" t="t" l="l"/>
              <a:pathLst>
                <a:path h="241932" w="38051">
                  <a:moveTo>
                    <a:pt x="0" y="0"/>
                  </a:moveTo>
                  <a:lnTo>
                    <a:pt x="38051" y="0"/>
                  </a:lnTo>
                  <a:lnTo>
                    <a:pt x="38051" y="241932"/>
                  </a:lnTo>
                  <a:lnTo>
                    <a:pt x="0" y="241932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051" cy="280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028700"/>
            <a:ext cx="8421958" cy="9258300"/>
            <a:chOff x="0" y="0"/>
            <a:chExt cx="11229277" cy="1234440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20138" t="0" r="19255" b="0"/>
            <a:stretch>
              <a:fillRect/>
            </a:stretch>
          </p:blipFill>
          <p:spPr>
            <a:xfrm flipH="false" flipV="false">
              <a:off x="0" y="0"/>
              <a:ext cx="11229277" cy="12344400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9144000" y="2819519"/>
            <a:ext cx="4738193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Abstract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4221421"/>
            <a:ext cx="8999527" cy="2989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5725" indent="-207862" lvl="1">
              <a:lnSpc>
                <a:spcPts val="2695"/>
              </a:lnSpc>
              <a:buFont typeface="Arial"/>
              <a:buChar char="•"/>
            </a:pPr>
            <a:r>
              <a:rPr lang="en-US" sz="192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This presentation explores the use of Artificial Intelligence (AI) in Structural Health Monitoring (SHM).</a:t>
            </a:r>
          </a:p>
          <a:p>
            <a:pPr algn="l">
              <a:lnSpc>
                <a:spcPts val="2695"/>
              </a:lnSpc>
            </a:pPr>
          </a:p>
          <a:p>
            <a:pPr algn="l" marL="415725" indent="-207862" lvl="1">
              <a:lnSpc>
                <a:spcPts val="2695"/>
              </a:lnSpc>
              <a:buFont typeface="Arial"/>
              <a:buChar char="•"/>
            </a:pPr>
            <a:r>
              <a:rPr lang="en-US" sz="192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Discusses various AI technologies, sensor integration, real-world applications, and future trends.</a:t>
            </a:r>
          </a:p>
          <a:p>
            <a:pPr algn="l">
              <a:lnSpc>
                <a:spcPts val="2695"/>
              </a:lnSpc>
            </a:pPr>
          </a:p>
          <a:p>
            <a:pPr algn="l" marL="415725" indent="-207862" lvl="1">
              <a:lnSpc>
                <a:spcPts val="2695"/>
              </a:lnSpc>
              <a:buFont typeface="Arial"/>
              <a:buChar char="•"/>
            </a:pPr>
            <a:r>
              <a:rPr lang="en-US" sz="192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Emphasis on the transition from manual inspections to predictive, data-driven maintenance in civil structures</a:t>
            </a:r>
          </a:p>
          <a:p>
            <a:pPr algn="l">
              <a:lnSpc>
                <a:spcPts val="2695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143527" y="8339714"/>
            <a:ext cx="144473" cy="918586"/>
            <a:chOff x="0" y="0"/>
            <a:chExt cx="38051" cy="2419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051" cy="241932"/>
            </a:xfrm>
            <a:custGeom>
              <a:avLst/>
              <a:gdLst/>
              <a:ahLst/>
              <a:cxnLst/>
              <a:rect r="r" b="b" t="t" l="l"/>
              <a:pathLst>
                <a:path h="241932" w="38051">
                  <a:moveTo>
                    <a:pt x="0" y="0"/>
                  </a:moveTo>
                  <a:lnTo>
                    <a:pt x="38051" y="0"/>
                  </a:lnTo>
                  <a:lnTo>
                    <a:pt x="38051" y="241932"/>
                  </a:lnTo>
                  <a:lnTo>
                    <a:pt x="0" y="241932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051" cy="280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5143500"/>
            <a:ext cx="4730533" cy="5143500"/>
            <a:chOff x="0" y="0"/>
            <a:chExt cx="812800" cy="8837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83756"/>
            </a:xfrm>
            <a:custGeom>
              <a:avLst/>
              <a:gdLst/>
              <a:ahLst/>
              <a:cxnLst/>
              <a:rect r="r" b="b" t="t" l="l"/>
              <a:pathLst>
                <a:path h="883756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83756"/>
                  </a:lnTo>
                  <a:lnTo>
                    <a:pt x="0" y="883756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9218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0" y="1206783"/>
            <a:ext cx="7382850" cy="9080217"/>
            <a:chOff x="0" y="0"/>
            <a:chExt cx="9843800" cy="12106956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36736" t="0" r="9093" b="0"/>
            <a:stretch>
              <a:fillRect/>
            </a:stretch>
          </p:blipFill>
          <p:spPr>
            <a:xfrm flipH="false" flipV="false">
              <a:off x="0" y="0"/>
              <a:ext cx="9843800" cy="12106956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7382850" y="1797725"/>
            <a:ext cx="4042640" cy="676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64"/>
              </a:lnSpc>
            </a:pPr>
            <a:r>
              <a:rPr lang="en-US" sz="47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82850" y="2996685"/>
            <a:ext cx="10362712" cy="5913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0"/>
              </a:lnSpc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What is Structural Health Monitoring (SHM)?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SHM is the process of implementing a damage detection strategy for civil structures like bridges, buildings, and dams.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It involves continuous or periodic monitoring using various sensors and technologies to assess the condition of a structure over time.</a:t>
            </a:r>
          </a:p>
          <a:p>
            <a:pPr algn="just">
              <a:lnSpc>
                <a:spcPts val="2790"/>
              </a:lnSpc>
            </a:pPr>
          </a:p>
          <a:p>
            <a:pPr algn="just">
              <a:lnSpc>
                <a:spcPts val="2790"/>
              </a:lnSpc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Why SHM is Important?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Ensures safety and functionality of critical infrastructure.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Helps in early detection of damage, preventing catastrophic failures.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Reduces maintenance costs and improves decision-making for repairs.</a:t>
            </a:r>
          </a:p>
          <a:p>
            <a:pPr algn="just">
              <a:lnSpc>
                <a:spcPts val="2790"/>
              </a:lnSpc>
            </a:pPr>
          </a:p>
          <a:p>
            <a:pPr algn="just">
              <a:lnSpc>
                <a:spcPts val="2790"/>
              </a:lnSpc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Role of AI in SHM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AI techniques help analyze massive data collected from sensors.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Machine Learning and Deep Learning models identify patterns and anomalies that human inspection might miss.</a:t>
            </a:r>
          </a:p>
          <a:p>
            <a:pPr algn="just" marL="430405" indent="-215202" lvl="1">
              <a:lnSpc>
                <a:spcPts val="2790"/>
              </a:lnSpc>
              <a:buFont typeface="Arial"/>
              <a:buChar char="•"/>
            </a:pPr>
            <a:r>
              <a:rPr lang="en-US" sz="1993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Enables real-time, automated assessment of structural conditions.</a:t>
            </a:r>
          </a:p>
          <a:p>
            <a:pPr algn="ctr">
              <a:lnSpc>
                <a:spcPts val="2790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1028700" y="2229070"/>
            <a:ext cx="6919265" cy="655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AI Technologies in SHM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494012"/>
            <a:ext cx="8351684" cy="5704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2978" indent="-201489" lvl="1">
              <a:lnSpc>
                <a:spcPts val="4274"/>
              </a:lnSpc>
              <a:buAutoNum type="arabicPeriod" startAt="1"/>
            </a:pPr>
            <a:r>
              <a:rPr lang="en-US" b="true" sz="1866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Machine Learning (ML)</a:t>
            </a:r>
            <a:r>
              <a:rPr lang="en-US" sz="186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Learns from historical and real-time data to detect and classify structural anomalies.</a:t>
            </a:r>
          </a:p>
          <a:p>
            <a:pPr algn="l" marL="402978" indent="-201489" lvl="1">
              <a:lnSpc>
                <a:spcPts val="4274"/>
              </a:lnSpc>
              <a:buAutoNum type="arabicPeriod" startAt="1"/>
            </a:pPr>
            <a:r>
              <a:rPr lang="en-US" b="true" sz="1866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Deep Learning (DL)</a:t>
            </a:r>
            <a:r>
              <a:rPr lang="en-US" sz="186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Especially Convolutional Neural Networks (CNNs) for image recognition and pattern detection in visual inspections.</a:t>
            </a:r>
          </a:p>
          <a:p>
            <a:pPr algn="l" marL="402978" indent="-201489" lvl="1">
              <a:lnSpc>
                <a:spcPts val="4274"/>
              </a:lnSpc>
              <a:buAutoNum type="arabicPeriod" startAt="1"/>
            </a:pPr>
            <a:r>
              <a:rPr lang="en-US" b="true" sz="1866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Reinforcement Learning (RL)</a:t>
            </a:r>
            <a:r>
              <a:rPr lang="en-US" sz="186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Helps in optimizing maintenance schedules by learning from system performance.</a:t>
            </a:r>
          </a:p>
          <a:p>
            <a:pPr algn="l" marL="402978" indent="-201489" lvl="1">
              <a:lnSpc>
                <a:spcPts val="4274"/>
              </a:lnSpc>
              <a:buAutoNum type="arabicPeriod" startAt="1"/>
            </a:pPr>
            <a:r>
              <a:rPr lang="en-US" b="true" sz="1866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Natural Language Processing (NLP)</a:t>
            </a:r>
            <a:r>
              <a:rPr lang="en-US" sz="186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Extracts insights from inspection reports, maintenance logs, and human-entered records.</a:t>
            </a:r>
          </a:p>
          <a:p>
            <a:pPr algn="l" marL="402978" indent="-201489" lvl="1">
              <a:lnSpc>
                <a:spcPts val="4274"/>
              </a:lnSpc>
              <a:buAutoNum type="arabicPeriod" startAt="1"/>
            </a:pPr>
            <a:r>
              <a:rPr lang="en-US" b="true" sz="1866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Computer Vision</a:t>
            </a:r>
            <a:r>
              <a:rPr lang="en-US" sz="186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: Automates defect detection from visual inputs captured by cameras or drones.</a:t>
            </a:r>
          </a:p>
          <a:p>
            <a:pPr algn="l">
              <a:lnSpc>
                <a:spcPts val="2613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681123" y="2229070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AI and Sensor Integration in SHM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81123" y="3985790"/>
            <a:ext cx="8849445" cy="4962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6995" indent="-213497" lvl="1">
              <a:lnSpc>
                <a:spcPts val="4529"/>
              </a:lnSpc>
              <a:buFont typeface="Arial"/>
              <a:buChar char="•"/>
            </a:pPr>
            <a:r>
              <a:rPr lang="en-US" sz="1977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Civil structures are embedded with various sensors including strain gauges, accelerometers, displacement sensors, and fibre optic systems.</a:t>
            </a:r>
          </a:p>
          <a:p>
            <a:pPr algn="l" marL="426995" indent="-213497" lvl="1">
              <a:lnSpc>
                <a:spcPts val="4529"/>
              </a:lnSpc>
              <a:buFont typeface="Arial"/>
              <a:buChar char="•"/>
            </a:pPr>
            <a:r>
              <a:rPr lang="en-US" sz="1977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processes large datasets from these sensors to detect hidden anomalies, degradation, or unusual patterns.</a:t>
            </a:r>
          </a:p>
          <a:p>
            <a:pPr algn="l" marL="426995" indent="-213497" lvl="1">
              <a:lnSpc>
                <a:spcPts val="4529"/>
              </a:lnSpc>
              <a:buFont typeface="Arial"/>
              <a:buChar char="•"/>
            </a:pPr>
            <a:r>
              <a:rPr lang="en-US" sz="1977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IoT technology enables seamless data collection and transmission, while cloud and edge computing support real-time analysis and alert generation.</a:t>
            </a:r>
          </a:p>
          <a:p>
            <a:pPr algn="l">
              <a:lnSpc>
                <a:spcPts val="4529"/>
              </a:lnSpc>
            </a:pPr>
          </a:p>
          <a:p>
            <a:pPr algn="l">
              <a:lnSpc>
                <a:spcPts val="2768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565264" y="1613399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 AI Applications – Bridges and Buildings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4521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Bridges: AI models analyze stress, fatigue, and vibration data to prevent failure due to overloading, fatigue, or environmental conditions.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Buildings: High-rise structures use AI to monitor sway, tilt, and differential settlement, especially in seismic zones where real-time updates can inform evacuation and response.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Both cases benefit from AI's predictive abilities that alert engineers before serious damage occurs.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565264" y="1613399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AI Applications – Dams, Tunnels, and Heritage Sites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4521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Dams: AI analyzes seepage trends, pressure buildup, and foundation shifts, helping in avoiding catastrophic floods.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Tunnels: Deep-learning models detect soil movement, excessive vibration, and structural stress in underground environments.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Heritage Structures: Non-invasive AI-based SHM protects ancient buildings by tracking micro-cracks, moisture, and environmental wear without causing damage.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565264" y="1613399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Case Study – IIT Mandi &amp; INRIA Bridge Monitoring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4521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algorithms processed vibration and strain data collected from bridges in Himachal Pradesh.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ML models helped predict fatigue accumulation and prioritized inspection zones.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project reduced the need for frequent manual inspection and demonstrated cost-effective maintenance planning through predictive SHM.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FF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453800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solidFill>
              <a:srgbClr val="FFB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35381" y="1028700"/>
            <a:ext cx="8652619" cy="5543087"/>
            <a:chOff x="0" y="0"/>
            <a:chExt cx="11536825" cy="7390782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1287" t="0" r="11287" b="0"/>
            <a:stretch>
              <a:fillRect/>
            </a:stretch>
          </p:blipFill>
          <p:spPr>
            <a:xfrm flipH="false" flipV="false">
              <a:off x="0" y="0"/>
              <a:ext cx="11536825" cy="7390782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9635381" y="6851030"/>
            <a:ext cx="8652619" cy="3435970"/>
            <a:chOff x="0" y="0"/>
            <a:chExt cx="11536825" cy="4581293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/>
            <a:srcRect l="0" t="14544" r="0" b="14544"/>
            <a:stretch>
              <a:fillRect/>
            </a:stretch>
          </p:blipFill>
          <p:spPr>
            <a:xfrm flipH="false" flipV="false">
              <a:off x="0" y="0"/>
              <a:ext cx="11536825" cy="4581293"/>
            </a:xfrm>
            <a:prstGeom prst="rect">
              <a:avLst/>
            </a:prstGeom>
          </p:spPr>
        </p:pic>
      </p:grpSp>
      <p:sp>
        <p:nvSpPr>
          <p:cNvPr name="TextBox 9" id="9"/>
          <p:cNvSpPr txBox="true"/>
          <p:nvPr/>
        </p:nvSpPr>
        <p:spPr>
          <a:xfrm rot="0">
            <a:off x="472576" y="1845117"/>
            <a:ext cx="7938825" cy="1293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500" b="true">
                <a:solidFill>
                  <a:srgbClr val="1F2020"/>
                </a:solidFill>
                <a:latin typeface="Inter Bold"/>
                <a:ea typeface="Inter Bold"/>
                <a:cs typeface="Inter Bold"/>
                <a:sym typeface="Inter Bold"/>
              </a:rPr>
              <a:t>Case Study – Drone Inspection of Infrastructure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202" y="3581168"/>
            <a:ext cx="9106309" cy="4521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Drones equipped with AI-driven computer vision were deployed to inspect remote and tall structures like towers and facades.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AI analyzed high-resolution images to detect surface cracks, corrosion, and deformation without needing scaffoldings or physical access.</a:t>
            </a:r>
          </a:p>
          <a:p>
            <a:pPr algn="l" marL="439389" indent="-219694" lvl="1">
              <a:lnSpc>
                <a:spcPts val="4660"/>
              </a:lnSpc>
              <a:buFont typeface="Arial"/>
              <a:buChar char="•"/>
            </a:pPr>
            <a:r>
              <a:rPr lang="en-US" sz="2035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method proved safer, faster, and provided more frequent insights than traditional inspection methods.</a:t>
            </a:r>
          </a:p>
          <a:p>
            <a:pPr algn="l">
              <a:lnSpc>
                <a:spcPts val="284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DAGkt9yBMR8</dc:identifier>
  <dcterms:modified xsi:type="dcterms:W3CDTF">2011-08-01T06:04:30Z</dcterms:modified>
  <cp:revision>1</cp:revision>
  <dc:title>AI-Based Structural Health Monitoring (SHM) in Civil Engineerin</dc:title>
</cp:coreProperties>
</file>

<file path=docProps/thumbnail.jpeg>
</file>